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4" r:id="rId1"/>
  </p:sldMasterIdLst>
  <p:notesMasterIdLst>
    <p:notesMasterId r:id="rId182"/>
  </p:notesMasterIdLst>
  <p:sldIdLst>
    <p:sldId id="256" r:id="rId2"/>
    <p:sldId id="1672" r:id="rId3"/>
    <p:sldId id="1445" r:id="rId4"/>
    <p:sldId id="1551" r:id="rId5"/>
    <p:sldId id="1552" r:id="rId6"/>
    <p:sldId id="1553" r:id="rId7"/>
    <p:sldId id="1617" r:id="rId8"/>
    <p:sldId id="1618" r:id="rId9"/>
    <p:sldId id="1619" r:id="rId10"/>
    <p:sldId id="1612" r:id="rId11"/>
    <p:sldId id="1613" r:id="rId12"/>
    <p:sldId id="1615" r:id="rId13"/>
    <p:sldId id="1621" r:id="rId14"/>
    <p:sldId id="1616" r:id="rId15"/>
    <p:sldId id="1614" r:id="rId16"/>
    <p:sldId id="1611" r:id="rId17"/>
    <p:sldId id="1608" r:id="rId18"/>
    <p:sldId id="1557" r:id="rId19"/>
    <p:sldId id="1609" r:id="rId20"/>
    <p:sldId id="1610" r:id="rId21"/>
    <p:sldId id="1630" r:id="rId22"/>
    <p:sldId id="1631" r:id="rId23"/>
    <p:sldId id="1632" r:id="rId24"/>
    <p:sldId id="1554" r:id="rId25"/>
    <p:sldId id="1464" r:id="rId26"/>
    <p:sldId id="1470" r:id="rId27"/>
    <p:sldId id="1471" r:id="rId28"/>
    <p:sldId id="1467" r:id="rId29"/>
    <p:sldId id="1531" r:id="rId30"/>
    <p:sldId id="1532" r:id="rId31"/>
    <p:sldId id="1466" r:id="rId32"/>
    <p:sldId id="1468" r:id="rId33"/>
    <p:sldId id="1533" r:id="rId34"/>
    <p:sldId id="1469" r:id="rId35"/>
    <p:sldId id="1473" r:id="rId36"/>
    <p:sldId id="1496" r:id="rId37"/>
    <p:sldId id="1556" r:id="rId38"/>
    <p:sldId id="1626" r:id="rId39"/>
    <p:sldId id="1623" r:id="rId40"/>
    <p:sldId id="1624" r:id="rId41"/>
    <p:sldId id="1633" r:id="rId42"/>
    <p:sldId id="1636" r:id="rId43"/>
    <p:sldId id="1637" r:id="rId44"/>
    <p:sldId id="1638" r:id="rId45"/>
    <p:sldId id="1639" r:id="rId46"/>
    <p:sldId id="1625" r:id="rId47"/>
    <p:sldId id="1476" r:id="rId48"/>
    <p:sldId id="1478" r:id="rId49"/>
    <p:sldId id="1477" r:id="rId50"/>
    <p:sldId id="1627" r:id="rId51"/>
    <p:sldId id="1479" r:id="rId52"/>
    <p:sldId id="1482" r:id="rId53"/>
    <p:sldId id="1480" r:id="rId54"/>
    <p:sldId id="1481" r:id="rId55"/>
    <p:sldId id="1498" r:id="rId56"/>
    <p:sldId id="1499" r:id="rId57"/>
    <p:sldId id="1655" r:id="rId58"/>
    <p:sldId id="1656" r:id="rId59"/>
    <p:sldId id="1657" r:id="rId60"/>
    <p:sldId id="1628" r:id="rId61"/>
    <p:sldId id="1501" r:id="rId62"/>
    <p:sldId id="1502" r:id="rId63"/>
    <p:sldId id="1505" r:id="rId64"/>
    <p:sldId id="1629" r:id="rId65"/>
    <p:sldId id="1503" r:id="rId66"/>
    <p:sldId id="1537" r:id="rId67"/>
    <p:sldId id="1538" r:id="rId68"/>
    <p:sldId id="1506" r:id="rId69"/>
    <p:sldId id="1544" r:id="rId70"/>
    <p:sldId id="1542" r:id="rId71"/>
    <p:sldId id="1539" r:id="rId72"/>
    <p:sldId id="1540" r:id="rId73"/>
    <p:sldId id="1541" r:id="rId74"/>
    <p:sldId id="1543" r:id="rId75"/>
    <p:sldId id="1642" r:id="rId76"/>
    <p:sldId id="1643" r:id="rId77"/>
    <p:sldId id="1644" r:id="rId78"/>
    <p:sldId id="1645" r:id="rId79"/>
    <p:sldId id="1648" r:id="rId80"/>
    <p:sldId id="1649" r:id="rId81"/>
    <p:sldId id="1646" r:id="rId82"/>
    <p:sldId id="1647" r:id="rId83"/>
    <p:sldId id="1650" r:id="rId84"/>
    <p:sldId id="1651" r:id="rId85"/>
    <p:sldId id="1652" r:id="rId86"/>
    <p:sldId id="1653" r:id="rId87"/>
    <p:sldId id="1654" r:id="rId88"/>
    <p:sldId id="1658" r:id="rId89"/>
    <p:sldId id="1659" r:id="rId90"/>
    <p:sldId id="1661" r:id="rId91"/>
    <p:sldId id="1660" r:id="rId92"/>
    <p:sldId id="1662" r:id="rId93"/>
    <p:sldId id="1663" r:id="rId94"/>
    <p:sldId id="1665" r:id="rId95"/>
    <p:sldId id="1664" r:id="rId96"/>
    <p:sldId id="1500" r:id="rId97"/>
    <p:sldId id="1574" r:id="rId98"/>
    <p:sldId id="1575" r:id="rId99"/>
    <p:sldId id="1588" r:id="rId100"/>
    <p:sldId id="1576" r:id="rId101"/>
    <p:sldId id="1577" r:id="rId102"/>
    <p:sldId id="1578" r:id="rId103"/>
    <p:sldId id="1579" r:id="rId104"/>
    <p:sldId id="1580" r:id="rId105"/>
    <p:sldId id="1581" r:id="rId106"/>
    <p:sldId id="1587" r:id="rId107"/>
    <p:sldId id="1582" r:id="rId108"/>
    <p:sldId id="1583" r:id="rId109"/>
    <p:sldId id="1589" r:id="rId110"/>
    <p:sldId id="1584" r:id="rId111"/>
    <p:sldId id="1585" r:id="rId112"/>
    <p:sldId id="1586" r:id="rId113"/>
    <p:sldId id="1595" r:id="rId114"/>
    <p:sldId id="1598" r:id="rId115"/>
    <p:sldId id="1601" r:id="rId116"/>
    <p:sldId id="1600" r:id="rId117"/>
    <p:sldId id="1596" r:id="rId118"/>
    <p:sldId id="1597" r:id="rId119"/>
    <p:sldId id="1599" r:id="rId120"/>
    <p:sldId id="1605" r:id="rId121"/>
    <p:sldId id="1606" r:id="rId122"/>
    <p:sldId id="1607" r:id="rId123"/>
    <p:sldId id="1590" r:id="rId124"/>
    <p:sldId id="1545" r:id="rId125"/>
    <p:sldId id="1562" r:id="rId126"/>
    <p:sldId id="1546" r:id="rId127"/>
    <p:sldId id="1548" r:id="rId128"/>
    <p:sldId id="1561" r:id="rId129"/>
    <p:sldId id="1563" r:id="rId130"/>
    <p:sldId id="1666" r:id="rId131"/>
    <p:sldId id="1667" r:id="rId132"/>
    <p:sldId id="1668" r:id="rId133"/>
    <p:sldId id="1669" r:id="rId134"/>
    <p:sldId id="1670" r:id="rId135"/>
    <p:sldId id="1594" r:id="rId136"/>
    <p:sldId id="1490" r:id="rId137"/>
    <p:sldId id="1620" r:id="rId138"/>
    <p:sldId id="1492" r:id="rId139"/>
    <p:sldId id="1493" r:id="rId140"/>
    <p:sldId id="1534" r:id="rId141"/>
    <p:sldId id="1535" r:id="rId142"/>
    <p:sldId id="1602" r:id="rId143"/>
    <p:sldId id="1603" r:id="rId144"/>
    <p:sldId id="1485" r:id="rId145"/>
    <p:sldId id="1494" r:id="rId146"/>
    <p:sldId id="1486" r:id="rId147"/>
    <p:sldId id="1536" r:id="rId148"/>
    <p:sldId id="1604" r:id="rId149"/>
    <p:sldId id="1495" r:id="rId150"/>
    <p:sldId id="1497" r:id="rId151"/>
    <p:sldId id="1591" r:id="rId152"/>
    <p:sldId id="1592" r:id="rId153"/>
    <p:sldId id="1593" r:id="rId154"/>
    <p:sldId id="1641" r:id="rId155"/>
    <p:sldId id="1640" r:id="rId156"/>
    <p:sldId id="1507" r:id="rId157"/>
    <p:sldId id="1508" r:id="rId158"/>
    <p:sldId id="1509" r:id="rId159"/>
    <p:sldId id="1510" r:id="rId160"/>
    <p:sldId id="1511" r:id="rId161"/>
    <p:sldId id="1512" r:id="rId162"/>
    <p:sldId id="1513" r:id="rId163"/>
    <p:sldId id="1514" r:id="rId164"/>
    <p:sldId id="1515" r:id="rId165"/>
    <p:sldId id="1516" r:id="rId166"/>
    <p:sldId id="1517" r:id="rId167"/>
    <p:sldId id="1518" r:id="rId168"/>
    <p:sldId id="1519" r:id="rId169"/>
    <p:sldId id="1520" r:id="rId170"/>
    <p:sldId id="1521" r:id="rId171"/>
    <p:sldId id="1522" r:id="rId172"/>
    <p:sldId id="1523" r:id="rId173"/>
    <p:sldId id="1524" r:id="rId174"/>
    <p:sldId id="1525" r:id="rId175"/>
    <p:sldId id="1526" r:id="rId176"/>
    <p:sldId id="1527" r:id="rId177"/>
    <p:sldId id="1528" r:id="rId178"/>
    <p:sldId id="1529" r:id="rId179"/>
    <p:sldId id="1530" r:id="rId180"/>
    <p:sldId id="1671" r:id="rId18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9512" autoAdjust="0"/>
  </p:normalViewPr>
  <p:slideViewPr>
    <p:cSldViewPr>
      <p:cViewPr varScale="1">
        <p:scale>
          <a:sx n="95" d="100"/>
          <a:sy n="95" d="100"/>
        </p:scale>
        <p:origin x="102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A4CE-0452-4E28-86AB-43D5F6A08631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CC12-A8B3-49D9-B75C-B92DF484A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7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CC12-A8B3-49D9-B75C-B92DF484A3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0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86E838D-963B-405C-8C87-E47191FBA931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F7D43-3A86-45E5-9F5D-FB7F3AA85D33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B43AD08-2A21-4BCB-B608-CB6277B2A4AD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58BA-A2F1-498B-86A3-02ADCDED15C5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406003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2840831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2492896"/>
            <a:ext cx="1295400" cy="141473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2492896"/>
            <a:ext cx="7772400" cy="141473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6994" y="270892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C0E2D-81C6-448A-8AC0-EEA789A0BBAB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-1759" y="286132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88BC317-87AA-4E05-B8A3-3C9740D0685C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BCD187-099B-4EB1-9E6F-08DA63F58509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7A2B-F78A-4B96-A1A8-61E55A12DBD7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7474-5C1F-405D-A8BB-791D01DEF512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AA0D-1A1C-4BF5-9E8D-FA0864C52BF2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12453AF-A22D-485A-9F81-00EBF82FF016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BF346C-CEF4-4A1A-AC35-883AB91DF235}" type="datetime1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C51D712-51B0-49A5-812F-301BD2A558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api/patches_api.html#matplotlib.patches.Polygon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192.168.99.100:8888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ri.fr/perso/nrougier/teaching/matplotlib/" TargetMode="External"/><Relationship Id="rId2" Type="http://schemas.openxmlformats.org/officeDocument/2006/relationships/hyperlink" Target="http://www.scipy-lectures.org/intro/matplotlib/matplotli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community/tutorials/matplotlib-tutorial-python#gs.g89pPB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py-lectures.org/intro/matplotlib/matplotlib.html" TargetMode="External"/><Relationship Id="rId2" Type="http://schemas.openxmlformats.org/officeDocument/2006/relationships/hyperlink" Target="http://matplotlib.org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camp.com/community/tutorials/matplotlib-tutorial-python#gs.g89pPBU" TargetMode="External"/><Relationship Id="rId4" Type="http://schemas.openxmlformats.org/officeDocument/2006/relationships/hyperlink" Target="https://www.labri.fr/perso/nrougier/teaching/matplotlib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 err="1" smtClean="0"/>
              <a:t>Matplotlib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기초</a:t>
            </a:r>
            <a:r>
              <a:rPr lang="en-US" altLang="ko-KR" sz="8800" dirty="0" smtClean="0"/>
              <a:t/>
            </a:r>
            <a:br>
              <a:rPr lang="en-US" altLang="ko-KR" sz="8800" dirty="0" smtClean="0"/>
            </a:br>
            <a:r>
              <a:rPr lang="ko-KR" altLang="en-US" sz="8800" dirty="0" smtClean="0"/>
              <a:t>이해하</a:t>
            </a:r>
            <a:r>
              <a:rPr lang="ko-KR" altLang="en-US" sz="8800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8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Plot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특정 좌표에 문자열이 들어가도록 입력해서 표시  </a:t>
            </a:r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80928"/>
            <a:ext cx="7324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좌표에 따른 표시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클래스의 객체를 생성하고 그 위치 값을 좌표로 해서 문자열을 출력함</a:t>
            </a:r>
            <a:endParaRPr lang="en-US" altLang="ko-KR" dirty="0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4791075" cy="37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위치지정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수직방향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</a:t>
            </a:r>
            <a:r>
              <a:rPr lang="en-US" altLang="ko-KR" dirty="0" smtClean="0"/>
              <a:t>: top, bottom, center, baseline), </a:t>
            </a:r>
            <a:r>
              <a:rPr lang="ko-KR" altLang="en-US" dirty="0" smtClean="0"/>
              <a:t>수평방향</a:t>
            </a:r>
            <a:r>
              <a:rPr lang="en-US" altLang="ko-KR" dirty="0" smtClean="0"/>
              <a:t>(ha</a:t>
            </a:r>
            <a:r>
              <a:rPr lang="ko-KR" altLang="en-US" dirty="0"/>
              <a:t> </a:t>
            </a:r>
            <a:r>
              <a:rPr lang="en-US" altLang="ko-KR" dirty="0" smtClean="0"/>
              <a:t>:center, right, left')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619750" cy="31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위치 지정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text</a:t>
            </a:r>
            <a:r>
              <a:rPr lang="ko-KR" altLang="en-US" dirty="0" smtClean="0"/>
              <a:t>함수에 수평방향은 위치를 표시할 경우 우리가 보는 반대방향에 표시 됨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24" y="3362266"/>
            <a:ext cx="3810173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3744416" cy="32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296559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오른쪽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2098" y="29333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왼</a:t>
            </a:r>
            <a:r>
              <a:rPr lang="ko-KR" altLang="en-US" b="1" dirty="0" smtClean="0"/>
              <a:t>쪽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:latex</a:t>
            </a:r>
            <a:r>
              <a:rPr lang="ko-KR" altLang="en-US" dirty="0" smtClean="0"/>
              <a:t>로 기호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문자열 내의 기호는 </a:t>
            </a:r>
            <a:r>
              <a:rPr lang="en-US" altLang="ko-KR" dirty="0" smtClean="0"/>
              <a:t>latex </a:t>
            </a:r>
            <a:r>
              <a:rPr lang="ko-KR" altLang="en-US" dirty="0" smtClean="0"/>
              <a:t>방식에 위해 표시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" y="2780928"/>
            <a:ext cx="87915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text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사용해서 입력하기 </a:t>
            </a:r>
            <a:endParaRPr lang="en-US" altLang="ko-KR" dirty="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5753100" cy="42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4725144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2160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텍스트에 대해 입력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717032"/>
            <a:ext cx="360040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8" idx="2"/>
          </p:cNvCxnSpPr>
          <p:nvPr/>
        </p:nvCxnSpPr>
        <p:spPr>
          <a:xfrm flipH="1" flipV="1">
            <a:off x="2843808" y="3969060"/>
            <a:ext cx="3168352" cy="14448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2843808" y="4977172"/>
            <a:ext cx="3168352" cy="436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ko-KR" altLang="en-US" dirty="0" smtClean="0"/>
              <a:t>제목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제목을 표시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90525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title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Latex</a:t>
            </a:r>
            <a:r>
              <a:rPr lang="ko-KR" altLang="en-US" dirty="0" smtClean="0"/>
              <a:t>로 정의한 문자열에 대해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924944"/>
            <a:ext cx="7632849" cy="34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p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가 생기고 </a:t>
            </a:r>
            <a:r>
              <a:rPr lang="en-US" altLang="ko-KR" dirty="0" smtClean="0"/>
              <a:t>Line2D object</a:t>
            </a:r>
            <a:r>
              <a:rPr lang="ko-KR" altLang="en-US" dirty="0" smtClean="0"/>
              <a:t>가 생기며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하나더</a:t>
            </a:r>
            <a:r>
              <a:rPr lang="ko-KR" altLang="en-US" dirty="0" smtClean="0"/>
              <a:t> 실행해서 기존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원소로 추가 가능</a:t>
            </a:r>
            <a:endParaRPr lang="en-US" altLang="ko-KR" dirty="0" smtClean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972425" cy="323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y</a:t>
            </a:r>
            <a:r>
              <a:rPr lang="ko-KR" altLang="en-US" dirty="0" smtClean="0"/>
              <a:t>축 그래프에 의미를 부여하기 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952875" cy="44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의미적인 레이블을 부여하기 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276872"/>
            <a:ext cx="3981450" cy="4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6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 smtClean="0"/>
              <a:t>font/color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x</a:t>
            </a:r>
            <a:r>
              <a:rPr lang="ko-KR" altLang="en-US" dirty="0" smtClean="0"/>
              <a:t>축 그래프에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fontsize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color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636912"/>
            <a:ext cx="5210175" cy="382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</a:t>
            </a:r>
            <a:r>
              <a:rPr lang="ko-KR" altLang="en-US" dirty="0"/>
              <a:t>초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문장열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/>
              <a:t> </a:t>
            </a:r>
            <a:r>
              <a:rPr lang="ko-KR" altLang="en-US" dirty="0" smtClean="0"/>
              <a:t>끝 지시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xytext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시작 위치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그래프에 주석을 표시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12976"/>
            <a:ext cx="3586550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19" y="3140968"/>
            <a:ext cx="4261454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5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:1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“axes fraction”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지정시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xy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작으면 아래 방향으로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같으면  위로 </a:t>
            </a:r>
            <a:r>
              <a:rPr lang="ko-KR" altLang="en-US" dirty="0" err="1" smtClean="0"/>
              <a:t>가르킴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032448" cy="34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40968"/>
            <a:ext cx="4032448" cy="354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xycoords</a:t>
            </a:r>
            <a:r>
              <a:rPr lang="en-US" altLang="ko-KR" sz="3600" dirty="0"/>
              <a:t>/</a:t>
            </a:r>
            <a:r>
              <a:rPr lang="en-US" altLang="ko-KR" sz="3600" dirty="0" err="1"/>
              <a:t>textcoords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값 설명</a:t>
            </a:r>
            <a:endParaRPr lang="ko-KR" altLang="en-US" sz="3600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xycoords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textcoords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내의 값에 대한 설명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969875"/>
              </p:ext>
            </p:extLst>
          </p:nvPr>
        </p:nvGraphicFramePr>
        <p:xfrm>
          <a:off x="1115616" y="3068960"/>
          <a:ext cx="6984776" cy="2829795"/>
        </p:xfrm>
        <a:graphic>
          <a:graphicData uri="http://schemas.openxmlformats.org/drawingml/2006/table">
            <a:tbl>
              <a:tblPr/>
              <a:tblGrid>
                <a:gridCol w="2448272"/>
                <a:gridCol w="453650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argument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coordinate system</a:t>
                      </a:r>
                    </a:p>
                  </a:txBody>
                  <a:tcPr marL="8930" marR="14289" marT="1786" marB="17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the lower left corner of the figure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‘figure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figure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points’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points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pixels’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pixels from lower left corner of axes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59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‘axes fraction’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0,0 is lower left of axes and 1,1 is upper right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‘data’</a:t>
                      </a:r>
                    </a:p>
                  </a:txBody>
                  <a:tcPr marL="21433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use the axes data coordinate system</a:t>
                      </a:r>
                    </a:p>
                  </a:txBody>
                  <a:tcPr marL="72000" marR="21433" marT="10717" marB="10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annotate </a:t>
            </a:r>
            <a:r>
              <a:rPr lang="ko-KR" altLang="en-US" dirty="0" smtClean="0"/>
              <a:t>함수는 그래프에 주석을 표시</a:t>
            </a:r>
            <a:endParaRPr lang="en-US" altLang="ko-KR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92896"/>
            <a:ext cx="4772025" cy="38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annotate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en-US" altLang="ko-KR" dirty="0" err="1"/>
              <a:t>arrowpros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 smtClean="0"/>
              <a:t>arrowpros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 주요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Polygon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02612"/>
              </p:ext>
            </p:extLst>
          </p:nvPr>
        </p:nvGraphicFramePr>
        <p:xfrm>
          <a:off x="612775" y="3429000"/>
          <a:ext cx="8153400" cy="1965960"/>
        </p:xfrm>
        <a:graphic>
          <a:graphicData uri="http://schemas.openxmlformats.org/drawingml/2006/table">
            <a:tbl>
              <a:tblPr/>
              <a:tblGrid>
                <a:gridCol w="2201418"/>
                <a:gridCol w="5951982"/>
              </a:tblGrid>
              <a:tr h="451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arrowprops</a:t>
                      </a:r>
                      <a:r>
                        <a:rPr lang="en-US" sz="1400" dirty="0">
                          <a:effectLst/>
                        </a:rPr>
                        <a:t> key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38100" marR="60960" marT="7620" marB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width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arrow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frac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fraction of the arrow length occupied by the 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headwidth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width of the base of the arrow head in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shrink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move the tip and base some percent away from the annotated point and 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**</a:t>
                      </a:r>
                      <a:r>
                        <a:rPr lang="en-US" sz="1400" dirty="0" err="1">
                          <a:effectLst/>
                        </a:rPr>
                        <a:t>kwargs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any key for </a:t>
                      </a:r>
                      <a:r>
                        <a:rPr lang="en-US" sz="1400" u="none" strike="noStrike" dirty="0" err="1">
                          <a:solidFill>
                            <a:srgbClr val="CA7900"/>
                          </a:solidFill>
                          <a:effectLst/>
                          <a:hlinkClick r:id="rId2" tooltip="matplotlib.patches.Polygon"/>
                        </a:rPr>
                        <a:t>matplotlib.patches.Polygon</a:t>
                      </a:r>
                      <a:r>
                        <a:rPr lang="en-US" sz="1400" dirty="0">
                          <a:effectLst/>
                        </a:rPr>
                        <a:t>, e.g., </a:t>
                      </a:r>
                      <a:r>
                        <a:rPr lang="en-US" sz="1400" dirty="0" err="1">
                          <a:effectLst/>
                        </a:rPr>
                        <a:t>facecolor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matplotlib.patches.Polygon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도형을 그리는 클래스의 속성들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4864"/>
            <a:ext cx="630555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실행해서 출력해도 앞장의 경우와 동일하게 출력됨 </a:t>
            </a:r>
            <a:endParaRPr lang="en-US" altLang="ko-KR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6005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Method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내부의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해서 사용하기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3"/>
            <a:ext cx="54578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Figure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2775" y="2392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9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화면 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8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figure/subplot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기초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</a:t>
            </a:r>
            <a:r>
              <a:rPr lang="ko-KR" altLang="en-US" dirty="0" err="1" smtClean="0"/>
              <a:t>그리기위해서는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함수를 지정해서 </a:t>
            </a:r>
            <a:r>
              <a:rPr lang="en-US" altLang="ko-KR" dirty="0" smtClean="0"/>
              <a:t>Figure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3717032"/>
            <a:ext cx="40862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캔버스를 분리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31813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89733"/>
            <a:ext cx="42195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캔버스를 분리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624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3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하나의 화면에 그래프를 여러 개 그리기</a:t>
            </a:r>
            <a:endParaRPr lang="en-US" altLang="ko-KR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11" y="2492896"/>
            <a:ext cx="4410075" cy="420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figure/subplot: </a:t>
            </a:r>
            <a:r>
              <a:rPr lang="ko-KR" altLang="en-US" dirty="0" smtClean="0"/>
              <a:t>여러 개 분리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두개의</a:t>
            </a:r>
            <a:r>
              <a:rPr lang="ko-KR" altLang="en-US" dirty="0" smtClean="0"/>
              <a:t> 캔버스로 분리해서 </a:t>
            </a:r>
            <a:r>
              <a:rPr lang="en-US" altLang="ko-KR" dirty="0" smtClean="0"/>
              <a:t>subplot</a:t>
            </a:r>
            <a:r>
              <a:rPr lang="ko-KR" altLang="en-US" dirty="0" smtClean="0"/>
              <a:t>으로 그래프 그리기 </a:t>
            </a:r>
            <a:endParaRPr lang="en-US" altLang="ko-KR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068960"/>
            <a:ext cx="381642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52839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71601" y="3429000"/>
            <a:ext cx="3528391" cy="10445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499992" y="3573016"/>
            <a:ext cx="648072" cy="37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2087" y="4562136"/>
            <a:ext cx="3528391" cy="955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20478" y="5039684"/>
            <a:ext cx="699594" cy="621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2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Line2D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그래프를 연속해서 정의하고 실행하면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생겨서 표시 </a:t>
            </a:r>
            <a:endParaRPr lang="en-US" altLang="ko-KR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637540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Figure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add_subplot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add_axes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Figure </a:t>
            </a:r>
            <a:r>
              <a:rPr lang="ko-KR" altLang="en-US" dirty="0" smtClean="0"/>
              <a:t>하나를 생성하고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내부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628797"/>
            <a:ext cx="4536504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068960"/>
            <a:ext cx="288032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4" y="5124222"/>
            <a:ext cx="2878696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27584" y="4437112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123907" idx="1"/>
          </p:cNvCxnSpPr>
          <p:nvPr/>
        </p:nvCxnSpPr>
        <p:spPr>
          <a:xfrm flipV="1">
            <a:off x="5076056" y="3992885"/>
            <a:ext cx="576064" cy="618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7584" y="4886340"/>
            <a:ext cx="4248472" cy="348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3908" idx="1"/>
          </p:cNvCxnSpPr>
          <p:nvPr/>
        </p:nvCxnSpPr>
        <p:spPr>
          <a:xfrm>
            <a:off x="5076056" y="5060826"/>
            <a:ext cx="577688" cy="882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표시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ax1.lines[0] </a:t>
            </a:r>
            <a:r>
              <a:rPr lang="ko-KR" altLang="en-US" dirty="0" smtClean="0"/>
              <a:t>내의 저장된 것을 조회</a:t>
            </a:r>
            <a:endParaRPr lang="en-US" altLang="ko-KR" dirty="0" smtClean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924944"/>
            <a:ext cx="5191125" cy="3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그래프에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Axes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set_xlabel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set_ylabel</a:t>
            </a:r>
            <a:r>
              <a:rPr lang="ko-KR" altLang="en-US" dirty="0" smtClean="0"/>
              <a:t>로 레이블 추가</a:t>
            </a:r>
            <a:endParaRPr lang="en-US" altLang="ko-KR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2936"/>
            <a:ext cx="5457825" cy="36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그래프 지우려면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del ax1.lines[0], ax1.lines.remove(line)</a:t>
            </a:r>
            <a:r>
              <a:rPr lang="ko-KR" altLang="en-US" dirty="0" smtClean="0"/>
              <a:t>으로 그래프 삭</a:t>
            </a:r>
            <a:r>
              <a:rPr lang="ko-KR" altLang="en-US" dirty="0"/>
              <a:t>제</a:t>
            </a:r>
            <a:endParaRPr lang="en-US" altLang="ko-KR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708919"/>
            <a:ext cx="5372100" cy="377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좌표 그리기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6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axis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함수 </a:t>
            </a:r>
            <a:r>
              <a:rPr lang="en-US" altLang="ko-KR" dirty="0"/>
              <a:t> </a:t>
            </a:r>
            <a:r>
              <a:rPr lang="ko-KR" altLang="en-US" dirty="0" smtClean="0"/>
              <a:t>이해하</a:t>
            </a:r>
            <a:r>
              <a:rPr lang="ko-KR" altLang="en-US" dirty="0"/>
              <a:t>기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axis </a:t>
            </a:r>
            <a:r>
              <a:rPr lang="ko-KR" altLang="en-US" dirty="0" smtClean="0"/>
              <a:t>함수는 리스트의 값을 그대로 표시하고 앞의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표시</a:t>
            </a:r>
            <a:endParaRPr lang="en-US" altLang="ko-KR" dirty="0" smtClean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171950" cy="39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 ticks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ticks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xticks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yticks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세부 값을 부여 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2" y="2492896"/>
            <a:ext cx="4514850" cy="4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 </a:t>
            </a:r>
            <a:r>
              <a:rPr lang="ko-KR" altLang="en-US" dirty="0" smtClean="0"/>
              <a:t>구조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limit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넣기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ko-KR" altLang="en-US" dirty="0" err="1" smtClean="0"/>
              <a:t>축내의</a:t>
            </a:r>
            <a:r>
              <a:rPr lang="ko-KR" altLang="en-US" dirty="0" smtClean="0"/>
              <a:t> 범위 값을 부여 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380320"/>
            <a:ext cx="4324350" cy="407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함수 </a:t>
            </a:r>
            <a:r>
              <a:rPr lang="en-US" altLang="ko-KR" dirty="0"/>
              <a:t>: </a:t>
            </a:r>
            <a:r>
              <a:rPr lang="ko-KR" altLang="en-US" dirty="0" smtClean="0"/>
              <a:t>축 자동 변환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yscale</a:t>
            </a:r>
            <a:r>
              <a:rPr lang="ko-KR" altLang="en-US" dirty="0" smtClean="0"/>
              <a:t>을 막고 처리하면 </a:t>
            </a:r>
            <a:r>
              <a:rPr lang="ko-KR" altLang="en-US" dirty="0" err="1" smtClean="0"/>
              <a:t>고정축을</a:t>
            </a:r>
            <a:r>
              <a:rPr lang="ko-KR" altLang="en-US" dirty="0" smtClean="0"/>
              <a:t> 가지고 표시하지만 </a:t>
            </a:r>
            <a:r>
              <a:rPr lang="en-US" altLang="ko-KR" dirty="0" err="1" smtClean="0"/>
              <a:t>yscale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처리하면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축에 스케일처리 됨</a:t>
            </a:r>
            <a:endParaRPr lang="en-US" altLang="ko-KR" dirty="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7"/>
            <a:ext cx="3456384" cy="378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0926"/>
            <a:ext cx="4059560" cy="38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legend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140968"/>
            <a:ext cx="3981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붙이기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그래프에 범주를 표시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019550" cy="41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6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 범주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처리 결과의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처리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112568" cy="38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plot(label) </a:t>
            </a:r>
            <a:r>
              <a:rPr lang="ko-KR" altLang="en-US" dirty="0" smtClean="0"/>
              <a:t>이용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76" y="2276872"/>
            <a:ext cx="4438650" cy="420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plot(label) </a:t>
            </a:r>
            <a:r>
              <a:rPr lang="ko-KR" altLang="en-US" dirty="0"/>
              <a:t>이용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plot</a:t>
            </a:r>
            <a:r>
              <a:rPr lang="ko-KR" altLang="en-US" dirty="0" smtClean="0"/>
              <a:t>함수의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이용해서 그래프에 범주를 표시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2636912"/>
            <a:ext cx="4229100" cy="38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내부 구조 이해하기 </a:t>
            </a:r>
            <a:r>
              <a:rPr lang="en-US" altLang="ko-KR" dirty="0" smtClean="0"/>
              <a:t>:Text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err="1" smtClean="0"/>
              <a:t>ylabel</a:t>
            </a:r>
            <a:r>
              <a:rPr lang="ko-KR" altLang="en-US" dirty="0" smtClean="0"/>
              <a:t>함수를 실행하면 하나의 </a:t>
            </a:r>
            <a:r>
              <a:rPr lang="en-US" altLang="ko-KR" dirty="0" smtClean="0"/>
              <a:t>Text object </a:t>
            </a:r>
            <a:r>
              <a:rPr lang="ko-KR" altLang="en-US" dirty="0" smtClean="0"/>
              <a:t>가 생김</a:t>
            </a:r>
            <a:endParaRPr lang="en-US" altLang="ko-KR" dirty="0" smtClean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429000"/>
            <a:ext cx="797242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범주 위치 지정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legend </a:t>
            </a:r>
            <a:r>
              <a:rPr lang="ko-KR" altLang="en-US" dirty="0" smtClean="0"/>
              <a:t>생성시 위치 배정 및 색깔 입히기 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64903"/>
            <a:ext cx="5848350" cy="376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파일처리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8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파일 처리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file </a:t>
            </a:r>
            <a:r>
              <a:rPr lang="ko-KR" altLang="en-US" dirty="0" smtClean="0"/>
              <a:t>읽고 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file</a:t>
            </a:r>
            <a:r>
              <a:rPr lang="ko-KR" altLang="en-US" dirty="0" smtClean="0"/>
              <a:t>를 읽고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통해 그래프 그리기  </a:t>
            </a:r>
            <a:endParaRPr lang="en-US" altLang="ko-KR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88" y="2708920"/>
            <a:ext cx="3981450" cy="39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038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결과를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처리하기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savefig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결과를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보내기</a:t>
            </a:r>
            <a:endParaRPr lang="en-US" altLang="ko-KR" dirty="0" smtClean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58977" cy="389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9837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err="1" smtClean="0"/>
              <a:t>Docker</a:t>
            </a:r>
            <a:r>
              <a:rPr lang="ko-KR" altLang="en-US" sz="6000" dirty="0" smtClean="0"/>
              <a:t>에서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err="1" smtClean="0"/>
              <a:t>jupyter</a:t>
            </a:r>
            <a:r>
              <a:rPr lang="en-US" altLang="ko-KR" sz="6000" dirty="0" smtClean="0"/>
              <a:t> </a:t>
            </a:r>
            <a:r>
              <a:rPr lang="en-US" altLang="ko-KR" sz="6000" dirty="0" err="1" smtClean="0"/>
              <a:t>notebok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ko-KR" altLang="en-US" sz="6000" dirty="0" smtClean="0"/>
              <a:t>설정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9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Windows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widndows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</a:t>
            </a:r>
            <a:r>
              <a:rPr lang="ko-KR" altLang="en-US" dirty="0"/>
              <a:t>건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2952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windows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를 사용하기 위한 조건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 smtClean="0"/>
              <a:t>1</a:t>
            </a:r>
            <a:r>
              <a:rPr lang="en-US" altLang="ko-KR" sz="1900" dirty="0"/>
              <a:t>. 64-bit </a:t>
            </a:r>
            <a:r>
              <a:rPr lang="ko-KR" altLang="en-US" sz="1900" dirty="0"/>
              <a:t>운영체제여야만 한다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/>
              <a:t>윈도우 버전이 윈도우 </a:t>
            </a:r>
            <a:r>
              <a:rPr lang="en-US" altLang="ko-KR" sz="1900" dirty="0"/>
              <a:t>7 </a:t>
            </a:r>
            <a:r>
              <a:rPr lang="ko-KR" altLang="en-US" sz="1900" dirty="0"/>
              <a:t>혹은 그 </a:t>
            </a:r>
            <a:r>
              <a:rPr lang="ko-KR" altLang="en-US" sz="1900" dirty="0" err="1"/>
              <a:t>이상이여야</a:t>
            </a:r>
            <a:r>
              <a:rPr lang="ko-KR" altLang="en-US" sz="1900" dirty="0"/>
              <a:t> 한다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3. OS</a:t>
            </a:r>
            <a:r>
              <a:rPr lang="ko-KR" altLang="en-US" sz="1900" dirty="0"/>
              <a:t>에서 가상화</a:t>
            </a:r>
            <a:r>
              <a:rPr lang="en-US" altLang="ko-KR" sz="1900" dirty="0"/>
              <a:t>(Virtualization)</a:t>
            </a:r>
            <a:r>
              <a:rPr lang="ko-KR" altLang="en-US" sz="1900" dirty="0"/>
              <a:t>가 가능해야 한다</a:t>
            </a:r>
            <a:r>
              <a:rPr lang="en-US" altLang="ko-KR" sz="1900" dirty="0"/>
              <a:t>.</a:t>
            </a:r>
            <a:endParaRPr lang="en-US" altLang="ko-KR" sz="19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widndows7 </a:t>
            </a:r>
            <a:r>
              <a:rPr lang="ko-KR" altLang="en-US" dirty="0" smtClean="0"/>
              <a:t>추가 업데이트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browser </a:t>
            </a:r>
            <a:r>
              <a:rPr lang="ko-KR" altLang="en-US" dirty="0" smtClean="0"/>
              <a:t>연계를 위해서는 아래의 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설치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7381875" cy="295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 그래프</a:t>
            </a:r>
            <a:r>
              <a:rPr lang="en-US" altLang="ko-KR" dirty="0" smtClean="0"/>
              <a:t>/</a:t>
            </a:r>
            <a:r>
              <a:rPr lang="ko-KR" altLang="en-US" dirty="0" smtClean="0"/>
              <a:t>캔버스 이해하기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 및 설치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err="1" smtClean="0"/>
              <a:t>설치시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virtualbox</a:t>
            </a:r>
            <a:r>
              <a:rPr lang="ko-KR" altLang="en-US" dirty="0" smtClean="0"/>
              <a:t>도 같이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900" dirty="0"/>
              <a:t>https://www.docker.com/products/docker-toolbox</a:t>
            </a:r>
            <a:endParaRPr lang="en-US" altLang="ko-KR" sz="19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7416825" cy="371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터미널 구동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실행하기 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</a:t>
            </a:r>
            <a:r>
              <a:rPr lang="en-US" altLang="ko-KR" dirty="0" smtClean="0"/>
              <a:t>Terminal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sz="19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7886700" cy="35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vdocker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vdocker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docker</a:t>
            </a:r>
            <a:r>
              <a:rPr lang="en-US" altLang="ko-KR" sz="2000" dirty="0"/>
              <a:t>-machine create </a:t>
            </a:r>
            <a:r>
              <a:rPr lang="en-US" altLang="ko-KR" sz="2000" dirty="0" err="1"/>
              <a:t>vdocker</a:t>
            </a:r>
            <a:r>
              <a:rPr lang="en-US" altLang="ko-KR" sz="2000" dirty="0"/>
              <a:t> -d </a:t>
            </a:r>
            <a:r>
              <a:rPr lang="en-US" altLang="ko-KR" sz="2000" dirty="0" err="1"/>
              <a:t>virtualbox</a:t>
            </a:r>
            <a:endParaRPr lang="en-US" altLang="ko-KR" sz="19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852936"/>
            <a:ext cx="7705725" cy="366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docker-machien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방법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을 확인하고 </a:t>
            </a:r>
            <a:r>
              <a:rPr lang="en-US" altLang="ko-KR" dirty="0" err="1" smtClean="0"/>
              <a:t>vdocker</a:t>
            </a:r>
            <a:r>
              <a:rPr lang="ko-KR" altLang="en-US" dirty="0" smtClean="0"/>
              <a:t>를 실행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52936"/>
            <a:ext cx="6553200" cy="339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docker-machien</a:t>
            </a:r>
            <a:r>
              <a:rPr lang="en-US" altLang="ko-KR" dirty="0" smtClean="0"/>
              <a:t> : error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-machine</a:t>
            </a:r>
            <a:r>
              <a:rPr lang="ko-KR" altLang="en-US" dirty="0" smtClean="0"/>
              <a:t>을 확인하고 </a:t>
            </a:r>
            <a:r>
              <a:rPr lang="en-US" altLang="ko-KR" dirty="0" err="1" smtClean="0"/>
              <a:t>vdocker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일 경우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삭제 후 재생성 필요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501008"/>
            <a:ext cx="76009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windows :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윈도우 </a:t>
            </a:r>
            <a:r>
              <a:rPr lang="en-US" altLang="ko-KR" dirty="0" err="1"/>
              <a:t>cmd</a:t>
            </a:r>
            <a:r>
              <a:rPr lang="en-US" altLang="ko-KR" dirty="0"/>
              <a:t> prompt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Terminal </a:t>
            </a:r>
            <a:r>
              <a:rPr lang="ko-KR" altLang="en-US" dirty="0"/>
              <a:t>창이 </a:t>
            </a:r>
            <a:r>
              <a:rPr lang="ko-KR" altLang="en-US" dirty="0" smtClean="0"/>
              <a:t>아님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ko-KR" altLang="en-US" dirty="0" smtClean="0"/>
              <a:t>아래의 </a:t>
            </a:r>
            <a:r>
              <a:rPr lang="ko-KR" altLang="en-US" dirty="0"/>
              <a:t>명령어를 입력한다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1700" dirty="0"/>
              <a:t>FOR /f "tokens=*" %</a:t>
            </a:r>
            <a:r>
              <a:rPr lang="en-US" altLang="ko-KR" sz="1700" dirty="0" err="1"/>
              <a:t>i</a:t>
            </a:r>
            <a:r>
              <a:rPr lang="en-US" altLang="ko-KR" sz="1700" dirty="0"/>
              <a:t> IN ('</a:t>
            </a:r>
            <a:r>
              <a:rPr lang="en-US" altLang="ko-KR" sz="1700" dirty="0" err="1"/>
              <a:t>docker</a:t>
            </a:r>
            <a:r>
              <a:rPr lang="en-US" altLang="ko-KR" sz="1700" dirty="0"/>
              <a:t>-machine </a:t>
            </a:r>
            <a:r>
              <a:rPr lang="en-US" altLang="ko-KR" sz="1700" dirty="0" err="1"/>
              <a:t>env</a:t>
            </a:r>
            <a:r>
              <a:rPr lang="en-US" altLang="ko-KR" sz="1700" dirty="0"/>
              <a:t> --shell </a:t>
            </a:r>
            <a:r>
              <a:rPr lang="en-US" altLang="ko-KR" sz="1700" dirty="0" err="1"/>
              <a:t>cmd</a:t>
            </a:r>
            <a:r>
              <a:rPr lang="en-US" altLang="ko-KR" sz="1700" dirty="0"/>
              <a:t> </a:t>
            </a:r>
            <a:r>
              <a:rPr lang="en-US" altLang="ko-KR" sz="1700" dirty="0" err="1"/>
              <a:t>vdocker</a:t>
            </a:r>
            <a:r>
              <a:rPr lang="en-US" altLang="ko-KR" sz="1700" dirty="0"/>
              <a:t>') DO %</a:t>
            </a:r>
            <a:r>
              <a:rPr lang="en-US" altLang="ko-KR" sz="1700" dirty="0" err="1"/>
              <a:t>i</a:t>
            </a:r>
            <a:endParaRPr lang="en-US" altLang="ko-KR" sz="17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573016"/>
            <a:ext cx="7734300" cy="289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windows :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3600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/>
              <a:t>Quickstart</a:t>
            </a:r>
            <a:r>
              <a:rPr lang="en-US" altLang="ko-KR" dirty="0"/>
              <a:t> Terminal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아래의 </a:t>
            </a:r>
            <a:r>
              <a:rPr lang="ko-KR" altLang="en-US" dirty="0"/>
              <a:t>명령어를 입력한다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dirty="0" err="1"/>
              <a:t>docker</a:t>
            </a:r>
            <a:r>
              <a:rPr lang="en-US" altLang="ko-KR" sz="1800" dirty="0"/>
              <a:t> run -it </a:t>
            </a:r>
            <a:r>
              <a:rPr lang="en-US" altLang="ko-KR" sz="1800" dirty="0" smtClean="0"/>
              <a:t>b.gcr.io/</a:t>
            </a:r>
            <a:r>
              <a:rPr lang="en-US" altLang="ko-KR" sz="1800" dirty="0" err="1" smtClean="0"/>
              <a:t>tensorflow</a:t>
            </a:r>
            <a:r>
              <a:rPr lang="en-US" altLang="ko-KR" sz="1800" dirty="0" smtClean="0"/>
              <a:t>/</a:t>
            </a:r>
            <a:r>
              <a:rPr lang="en-US" altLang="ko-KR" sz="1800" dirty="0" err="1" smtClean="0"/>
              <a:t>tensorflow:latest-devel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2800" dirty="0" err="1"/>
              <a:t>tensorflow</a:t>
            </a:r>
            <a:r>
              <a:rPr lang="ko-KR" altLang="en-US" sz="2800" dirty="0"/>
              <a:t>의 설치가 완료되면 자동으로 </a:t>
            </a:r>
            <a:r>
              <a:rPr lang="ko-KR" altLang="en-US" sz="2800" dirty="0" err="1"/>
              <a:t>리눅스</a:t>
            </a:r>
            <a:r>
              <a:rPr lang="ko-KR" altLang="en-US" sz="2800" dirty="0"/>
              <a:t> 터미널 창으로 넘어간다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</a:p>
          <a:p>
            <a:pPr marL="0" indent="0">
              <a:buNone/>
            </a:pPr>
            <a:endParaRPr lang="en-US" altLang="ko-KR" sz="17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그래프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하나의 캔버스에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그래프 처리</a:t>
            </a:r>
            <a:endParaRPr lang="en-US" altLang="ko-KR" dirty="0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8020050" cy="39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799"/>
            <a:ext cx="8229600" cy="1784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terminal</a:t>
            </a:r>
            <a:r>
              <a:rPr lang="ko-KR" altLang="en-US" dirty="0" smtClean="0"/>
              <a:t>에서 아래의 명령을 실행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700" dirty="0" err="1"/>
              <a:t>docker</a:t>
            </a:r>
            <a:r>
              <a:rPr lang="en-US" altLang="ko-KR" sz="1700" dirty="0"/>
              <a:t> run -p 8888:8888 -p 6006:6006 -it b.gcr.io/</a:t>
            </a:r>
            <a:r>
              <a:rPr lang="en-US" altLang="ko-KR" sz="1700" dirty="0" err="1"/>
              <a:t>tensorflow</a:t>
            </a:r>
            <a:r>
              <a:rPr lang="en-US" altLang="ko-KR" sz="1700" dirty="0"/>
              <a:t>/</a:t>
            </a:r>
            <a:r>
              <a:rPr lang="en-US" altLang="ko-KR" sz="1700" dirty="0" err="1"/>
              <a:t>tensorflow</a:t>
            </a:r>
            <a:r>
              <a:rPr lang="ko-KR" altLang="en-US" sz="1700" dirty="0" smtClean="0"/>
              <a:t> </a:t>
            </a:r>
            <a:endParaRPr lang="en-US" altLang="ko-KR" sz="1700" dirty="0" smtClean="0"/>
          </a:p>
          <a:p>
            <a:pPr marL="0" indent="0">
              <a:buNone/>
            </a:pPr>
            <a:r>
              <a:rPr lang="en-US" altLang="ko-KR" sz="2400" dirty="0" err="1"/>
              <a:t>docker</a:t>
            </a:r>
            <a:r>
              <a:rPr lang="ko-KR" altLang="en-US" sz="2400" dirty="0"/>
              <a:t>에서 </a:t>
            </a:r>
            <a:r>
              <a:rPr lang="en-US" altLang="ko-KR" sz="2400" dirty="0"/>
              <a:t>8888(</a:t>
            </a:r>
            <a:r>
              <a:rPr lang="en-US" altLang="ko-KR" sz="2400" dirty="0" err="1"/>
              <a:t>jupyter</a:t>
            </a:r>
            <a:r>
              <a:rPr lang="en-US" altLang="ko-KR" sz="2400" dirty="0"/>
              <a:t> notebook), 6006(</a:t>
            </a:r>
            <a:r>
              <a:rPr lang="en-US" altLang="ko-KR" sz="2400" dirty="0" err="1"/>
              <a:t>tensorboard</a:t>
            </a:r>
            <a:r>
              <a:rPr lang="en-US" altLang="ko-KR" sz="2400" dirty="0"/>
              <a:t>)</a:t>
            </a:r>
            <a:r>
              <a:rPr lang="ko-KR" altLang="en-US" sz="2400" dirty="0"/>
              <a:t>에</a:t>
            </a:r>
            <a:r>
              <a:rPr lang="en-US" altLang="ko-KR" sz="2400" dirty="0"/>
              <a:t> </a:t>
            </a:r>
            <a:r>
              <a:rPr lang="ko-KR" altLang="en-US" sz="2400" dirty="0"/>
              <a:t>대해 구동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13787"/>
            <a:ext cx="77343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http://192.168.99.100:8888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웹브라우저에</a:t>
            </a:r>
            <a:r>
              <a:rPr lang="ko-KR" altLang="en-US" dirty="0" smtClean="0"/>
              <a:t> 입력하면 실행됨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3" y="3645024"/>
            <a:ext cx="62674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8000" dirty="0" smtClean="0"/>
              <a:t>Python </a:t>
            </a:r>
            <a:br>
              <a:rPr lang="en-US" altLang="ko-KR" sz="8000" dirty="0" smtClean="0"/>
            </a:br>
            <a:r>
              <a:rPr lang="en-US" altLang="ko-KR" sz="8000" dirty="0" smtClean="0"/>
              <a:t>module</a:t>
            </a:r>
            <a:br>
              <a:rPr lang="en-US" altLang="ko-KR" sz="8000" dirty="0" smtClean="0"/>
            </a:br>
            <a:r>
              <a:rPr lang="en-US" altLang="ko-KR" sz="8000" dirty="0" smtClean="0"/>
              <a:t>install/</a:t>
            </a:r>
            <a:br>
              <a:rPr lang="en-US" altLang="ko-KR" sz="8000" dirty="0" smtClean="0"/>
            </a:br>
            <a:r>
              <a:rPr lang="en-US" altLang="ko-KR" sz="8000" dirty="0" smtClean="0"/>
              <a:t>upgrade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</a:t>
            </a:r>
            <a:r>
              <a:rPr lang="ko-KR" altLang="en-US" dirty="0" smtClean="0"/>
              <a:t>모듈 추가하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에서 모듈조회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!pip list</a:t>
            </a:r>
            <a:r>
              <a:rPr lang="ko-KR" altLang="en-US" dirty="0" smtClean="0"/>
              <a:t>로 모듈 조회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사용시는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내의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모듈 리스트가 조회됨</a:t>
            </a:r>
            <a:r>
              <a:rPr lang="en-US" altLang="ko-KR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708920"/>
            <a:ext cx="7610475" cy="386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9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Python </a:t>
            </a:r>
            <a:r>
              <a:rPr lang="ko-KR" altLang="en-US" dirty="0" smtClean="0"/>
              <a:t>모듈 추가하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</a:t>
            </a:r>
            <a:r>
              <a:rPr lang="en-US" altLang="ko-KR" dirty="0"/>
              <a:t> </a:t>
            </a:r>
            <a:r>
              <a:rPr lang="ko-KR" altLang="en-US" dirty="0" smtClean="0"/>
              <a:t>컨테이너 확인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명령으로 현재 컨테이너 확인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212976"/>
            <a:ext cx="7724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59632" y="4509120"/>
            <a:ext cx="1800200" cy="6480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67744" y="60212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현재 실행중인 컨테이너 명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</p:cNvCxnSpPr>
          <p:nvPr/>
        </p:nvCxnSpPr>
        <p:spPr>
          <a:xfrm flipH="1" flipV="1">
            <a:off x="2267744" y="5157192"/>
            <a:ext cx="1476164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모듈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exec {</a:t>
            </a:r>
            <a:r>
              <a:rPr lang="ko-KR" altLang="en-US" dirty="0" err="1" smtClean="0"/>
              <a:t>컨테이너명</a:t>
            </a:r>
            <a:r>
              <a:rPr lang="en-US" altLang="ko-KR" dirty="0" smtClean="0"/>
              <a:t>} {pip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} </a:t>
            </a:r>
            <a:r>
              <a:rPr lang="ko-KR" altLang="en-US" dirty="0" smtClean="0"/>
              <a:t>으로 실행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6962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에서 모듈 추가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190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!pip install {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} –upgrade </a:t>
            </a:r>
            <a:r>
              <a:rPr lang="ko-KR" altLang="en-US" dirty="0" smtClean="0"/>
              <a:t>로 추가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996952"/>
            <a:ext cx="68008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만들고 내부에 처</a:t>
            </a:r>
            <a:r>
              <a:rPr lang="ko-KR" altLang="en-US" dirty="0"/>
              <a:t>리</a:t>
            </a:r>
            <a:endParaRPr lang="en-US" altLang="ko-KR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0676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Matplotlib</a:t>
            </a:r>
            <a:r>
              <a:rPr lang="ko-KR" altLang="en-US" dirty="0" smtClean="0"/>
              <a:t> 공식 홈페이지</a:t>
            </a:r>
            <a:endParaRPr lang="en-US" altLang="ko-KR" dirty="0" smtClean="0"/>
          </a:p>
          <a:p>
            <a:pPr lvl="1"/>
            <a:r>
              <a:rPr lang="en-US" altLang="ko-KR" dirty="0"/>
              <a:t>http://matplotlib.org/index.html#</a:t>
            </a:r>
          </a:p>
          <a:p>
            <a:r>
              <a:rPr lang="en-US" altLang="ko-KR" b="1" dirty="0"/>
              <a:t>1.4. 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: plotting</a:t>
            </a:r>
          </a:p>
          <a:p>
            <a:pPr lvl="1"/>
            <a:r>
              <a:rPr lang="en-US" altLang="ko-KR" dirty="0">
                <a:hlinkClick r:id="rId2"/>
              </a:rPr>
              <a:t>http://www.scipy-lectures.org/intro/matplotlib/matplotlib.html</a:t>
            </a:r>
            <a:endParaRPr lang="en-US" altLang="ko-KR" dirty="0"/>
          </a:p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en-US" altLang="ko-KR" dirty="0"/>
              <a:t>tutorial</a:t>
            </a:r>
          </a:p>
          <a:p>
            <a:pPr lvl="1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://www.labri.fr/perso/nrougier/teaching/matplotlib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b="1" dirty="0" err="1"/>
              <a:t>Matplotlib</a:t>
            </a:r>
            <a:r>
              <a:rPr lang="en-US" altLang="ko-KR" b="1" dirty="0"/>
              <a:t> Tutorial: Python Plotting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www.datacamp.com/community/tutorials/matplotlib-tutorial-python#gs.g89pPBU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06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Figure </a:t>
            </a:r>
            <a:r>
              <a:rPr lang="ko-KR" altLang="en-US" dirty="0" err="1" smtClean="0"/>
              <a:t>클래스별로</a:t>
            </a:r>
            <a:r>
              <a:rPr lang="ko-KR" altLang="en-US" dirty="0" smtClean="0"/>
              <a:t> 별도 캔버스를 구성</a:t>
            </a:r>
            <a:endParaRPr lang="en-US" altLang="ko-KR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578"/>
            <a:ext cx="3895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77" y="3284578"/>
            <a:ext cx="38481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Matplotlib</a:t>
            </a:r>
            <a:r>
              <a:rPr lang="ko-KR" altLang="en-US" dirty="0" smtClean="0"/>
              <a:t> 공식 홈페이지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http://matplotlib.org/index.html</a:t>
            </a:r>
            <a:r>
              <a:rPr lang="en-US" altLang="ko-KR" dirty="0" smtClean="0">
                <a:hlinkClick r:id="rId2"/>
              </a:rPr>
              <a:t>#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b="1" dirty="0"/>
              <a:t>1.4. 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: plotting</a:t>
            </a:r>
          </a:p>
          <a:p>
            <a:pPr lvl="1"/>
            <a:r>
              <a:rPr lang="en-US" altLang="ko-KR" dirty="0">
                <a:hlinkClick r:id="rId3"/>
              </a:rPr>
              <a:t>http://www.scipy-lectures.org/intro/matplotlib/matplotlib.html</a:t>
            </a:r>
            <a:endParaRPr lang="en-US" altLang="ko-KR" dirty="0"/>
          </a:p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en-US" altLang="ko-KR" dirty="0"/>
              <a:t>tutorial</a:t>
            </a:r>
          </a:p>
          <a:p>
            <a:pPr lvl="1"/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://www.labri.fr/perso/nrougier/teaching/matplotlib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r>
              <a:rPr lang="en-US" altLang="ko-KR" b="1" dirty="0" err="1"/>
              <a:t>Matplotlib</a:t>
            </a:r>
            <a:r>
              <a:rPr lang="en-US" altLang="ko-KR" b="1" dirty="0"/>
              <a:t> Tutorial: Python Plotting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www.datacamp.com/community/tutorials/matplotlib-tutorial-python#gs.g89pPBU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65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캔버스 이해하기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주석처리하면</a:t>
            </a:r>
            <a:r>
              <a:rPr lang="ko-KR" altLang="en-US" dirty="0" smtClean="0"/>
              <a:t> 캔버스 하나는 출력되지만 다른 하나는 객체 주소만 출력 </a:t>
            </a:r>
            <a:endParaRPr lang="en-US" altLang="ko-KR" dirty="0" smtClean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2780928"/>
            <a:ext cx="4038600" cy="36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꾸미기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꾸미기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이용하면 그래프의 격자가 꾸며짐</a:t>
            </a:r>
            <a:endParaRPr lang="en-US" altLang="ko-KR" dirty="0" smtClean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87173"/>
            <a:ext cx="3600400" cy="38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2912528"/>
            <a:ext cx="3878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3068960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Seaborn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seaborn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2300" dirty="0" err="1" smtClean="0"/>
              <a:t>docker</a:t>
            </a:r>
            <a:r>
              <a:rPr lang="en-US" altLang="ko-KR" sz="2300" dirty="0" smtClean="0"/>
              <a:t> exec {</a:t>
            </a:r>
            <a:r>
              <a:rPr lang="ko-KR" altLang="en-US" sz="2300" dirty="0" err="1" smtClean="0"/>
              <a:t>도커이미지</a:t>
            </a:r>
            <a:r>
              <a:rPr lang="en-US" altLang="ko-KR" sz="2300" dirty="0" smtClean="0"/>
              <a:t>} pip install </a:t>
            </a:r>
            <a:r>
              <a:rPr lang="en-US" altLang="ko-KR" sz="2300" dirty="0" err="1" smtClean="0"/>
              <a:t>seaborn</a:t>
            </a:r>
            <a:r>
              <a:rPr lang="en-US" altLang="ko-KR" sz="2300" dirty="0" smtClean="0"/>
              <a:t> --upgrade</a:t>
            </a:r>
            <a:r>
              <a:rPr lang="ko-KR" altLang="en-US" sz="2300" dirty="0" smtClean="0"/>
              <a:t> </a:t>
            </a:r>
            <a:endParaRPr lang="en-US" altLang="ko-KR" sz="2300" dirty="0" smtClean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4" y="2852936"/>
            <a:ext cx="7591425" cy="35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smtClean="0"/>
              <a:t>plot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선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 smtClean="0"/>
              <a:t>한축만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내의 값이고 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축은 인덱스를 표시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029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 smtClean="0"/>
              <a:t>한축만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내의 값이고 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축은 인덱스를 표시를</a:t>
            </a:r>
            <a:r>
              <a:rPr lang="en-US" altLang="ko-KR" dirty="0" smtClean="0"/>
              <a:t> marker</a:t>
            </a:r>
            <a:r>
              <a:rPr lang="ko-KR" altLang="en-US" dirty="0" smtClean="0"/>
              <a:t>를 넣고 확인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0957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41052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3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넣고 그래프 보기</a:t>
            </a:r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2" y="2564904"/>
            <a:ext cx="4448175" cy="388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기초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4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두개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사용해서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그래프 보기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36912"/>
            <a:ext cx="4324350" cy="398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marker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색상과 모양을 넣어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표시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87624" y="23779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색상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219327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smtClean="0"/>
              <a:t>모양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373529" y="4047586"/>
            <a:ext cx="934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/>
              <a:t>+</a:t>
            </a:r>
            <a:endParaRPr lang="ko-KR" altLang="en-US" sz="4400" b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06" y="2562604"/>
            <a:ext cx="3936402" cy="403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37771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넣기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solid(‘r-’), dash(’r—’)</a:t>
            </a:r>
            <a:r>
              <a:rPr lang="ko-KR" altLang="en-US" dirty="0" smtClean="0"/>
              <a:t>를 넣고 그래프 그리기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528392" cy="31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287796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solid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28945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dash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3781425" cy="307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넣기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plot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marker(‘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를 넣고 표시</a:t>
            </a:r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8"/>
            <a:ext cx="3695700" cy="37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:marker </a:t>
            </a:r>
            <a:r>
              <a:rPr lang="ko-KR" altLang="en-US" dirty="0" smtClean="0"/>
              <a:t>여러 개 넣기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 </a:t>
            </a:r>
            <a:r>
              <a:rPr lang="ko-KR" altLang="en-US" dirty="0" smtClean="0"/>
              <a:t>넣고 그래프 그리기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990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61560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‘r--’ : red dash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651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’ : blue square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5085184"/>
            <a:ext cx="251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‘g^’ : green triangle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marker keyword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marker</a:t>
            </a:r>
            <a:r>
              <a:rPr lang="ko-KR" altLang="en-US" dirty="0" smtClean="0"/>
              <a:t>를 키워드 인자로 넣기 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6"/>
            <a:ext cx="47529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label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legend</a:t>
            </a:r>
            <a:r>
              <a:rPr lang="ko-KR" altLang="en-US" dirty="0" smtClean="0"/>
              <a:t>함수 처리를 위해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정의 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3312368" cy="36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24944"/>
            <a:ext cx="3312368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83968" y="4293096"/>
            <a:ext cx="7920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530120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legend </a:t>
            </a:r>
            <a:r>
              <a:rPr lang="ko-KR" altLang="en-US" dirty="0" smtClean="0"/>
              <a:t>함수 호출하면 범주 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plot </a:t>
            </a:r>
            <a:r>
              <a:rPr lang="ko-KR" altLang="en-US" dirty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linewidth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Plot </a:t>
            </a:r>
            <a:r>
              <a:rPr lang="ko-KR" altLang="en-US" dirty="0" smtClean="0"/>
              <a:t>함수에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을 굵게 하려면 </a:t>
            </a:r>
            <a:r>
              <a:rPr lang="en-US" altLang="ko-KR" dirty="0" err="1" smtClean="0"/>
              <a:t>linewidth</a:t>
            </a:r>
            <a:r>
              <a:rPr lang="ko-KR" altLang="en-US" dirty="0" smtClean="0"/>
              <a:t>에 값을 부여</a:t>
            </a:r>
            <a:endParaRPr lang="en-US" altLang="ko-KR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2936"/>
            <a:ext cx="3744416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5"/>
            <a:ext cx="3528392" cy="369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Line2D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Line2D property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Line2D </a:t>
            </a:r>
            <a:r>
              <a:rPr lang="en-US" altLang="ko-KR" dirty="0" smtClean="0"/>
              <a:t>property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348880"/>
            <a:ext cx="5210175" cy="420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좌표이해하</a:t>
            </a:r>
            <a:r>
              <a:rPr lang="ko-KR" altLang="en-US" dirty="0"/>
              <a:t>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Line2D </a:t>
            </a:r>
            <a:r>
              <a:rPr lang="ko-KR" altLang="en-US" dirty="0" err="1" smtClean="0"/>
              <a:t>세팅하기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색상과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라인너비를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80928"/>
            <a:ext cx="4171950" cy="326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5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Figure/Axes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생성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3429000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5733256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68144" y="371703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Axes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3995936" y="3717032"/>
            <a:ext cx="1872208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1"/>
          </p:cNvCxnSpPr>
          <p:nvPr/>
        </p:nvCxnSpPr>
        <p:spPr>
          <a:xfrm flipH="1">
            <a:off x="3995936" y="4040198"/>
            <a:ext cx="1872208" cy="19810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Axes </a:t>
            </a:r>
            <a:r>
              <a:rPr lang="ko-KR" altLang="en-US" dirty="0" smtClean="0"/>
              <a:t>내의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set_xlim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set_ylim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xlabel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ylabel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4256162"/>
            <a:ext cx="3456383" cy="10450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8104" y="443537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좌표 범위</a:t>
            </a:r>
            <a:r>
              <a:rPr lang="en-US" altLang="ko-KR" dirty="0" smtClean="0"/>
              <a:t>, label, </a:t>
            </a:r>
            <a:r>
              <a:rPr lang="ko-KR" altLang="en-US" dirty="0" smtClean="0"/>
              <a:t>타이틀을 선언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283967" y="4758537"/>
            <a:ext cx="1224137" cy="20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tight_layout</a:t>
            </a:r>
            <a:r>
              <a:rPr lang="en-US" altLang="ko-KR" dirty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 내에 지정된 것들을 재조정 처리 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3" y="5085184"/>
            <a:ext cx="34563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5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tight_layout</a:t>
            </a:r>
            <a:r>
              <a:rPr lang="en-US" altLang="ko-KR" dirty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객체 내에 지정된 것들을 재조정 처리 </a:t>
            </a:r>
            <a:endParaRPr lang="en-US" altLang="ko-KR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924944"/>
            <a:ext cx="410445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3" y="5085184"/>
            <a:ext cx="3456383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/>
              <a:t> scatter 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3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PathCollection</a:t>
            </a:r>
            <a:r>
              <a:rPr lang="en-US" altLang="ko-KR" dirty="0" smtClean="0"/>
              <a:t> object</a:t>
            </a:r>
            <a:r>
              <a:rPr lang="ko-KR" altLang="en-US" dirty="0" smtClean="0"/>
              <a:t>가 생기고 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과 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데이터를 생성해서 </a:t>
            </a:r>
            <a:r>
              <a:rPr lang="ko-KR" altLang="en-US" dirty="0" err="1" smtClean="0"/>
              <a:t>분포점을</a:t>
            </a:r>
            <a:r>
              <a:rPr lang="ko-KR" altLang="en-US" dirty="0" smtClean="0"/>
              <a:t> 그리기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3" y="2906210"/>
            <a:ext cx="3009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933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64" y="3140968"/>
            <a:ext cx="471001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scatter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모양과 색 입히기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s</a:t>
            </a:r>
            <a:r>
              <a:rPr lang="ko-KR" altLang="en-US" dirty="0" smtClean="0"/>
              <a:t>는 크기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색상</a:t>
            </a:r>
            <a:r>
              <a:rPr lang="en-US" altLang="ko-KR" dirty="0" smtClean="0"/>
              <a:t>, marker</a:t>
            </a:r>
            <a:r>
              <a:rPr lang="ko-KR" altLang="en-US" dirty="0" smtClean="0"/>
              <a:t>는 삼각형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92896"/>
            <a:ext cx="3514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그래프는 일단 </a:t>
            </a:r>
            <a:r>
              <a:rPr lang="en-US" altLang="ko-KR" dirty="0" err="1" smtClean="0"/>
              <a:t>x,y</a:t>
            </a:r>
            <a:r>
              <a:rPr lang="ko-KR" altLang="en-US" dirty="0" smtClean="0"/>
              <a:t>축 좌표에 대해 이해를 해야 함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2" y="2924945"/>
            <a:ext cx="497205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39330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Y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61055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99792" y="4509121"/>
            <a:ext cx="18748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644008" y="4509121"/>
            <a:ext cx="0" cy="1296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bar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폭을 </a:t>
            </a:r>
            <a:r>
              <a:rPr lang="en-US" altLang="ko-KR" dirty="0" smtClean="0"/>
              <a:t>0.8, </a:t>
            </a:r>
            <a:r>
              <a:rPr lang="ko-KR" altLang="en-US" dirty="0" smtClean="0"/>
              <a:t>파란색 막대가 기본으로 처리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15" y="2492896"/>
            <a:ext cx="38766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늘리기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위치와 값을 막대그래프로 표시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6872"/>
            <a:ext cx="41338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폭 줄이기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처리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37242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다중 막대그래프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bar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다중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bar</a:t>
            </a:r>
            <a:r>
              <a:rPr lang="ko-KR" altLang="en-US" dirty="0" smtClean="0"/>
              <a:t>함수는 막대 그래프의 폭을 </a:t>
            </a:r>
            <a:r>
              <a:rPr lang="en-US" altLang="ko-KR" dirty="0" smtClean="0"/>
              <a:t>0.33</a:t>
            </a:r>
            <a:r>
              <a:rPr lang="ko-KR" altLang="en-US" dirty="0" smtClean="0"/>
              <a:t>로 처리해 이중 막대 그래프</a:t>
            </a:r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0928"/>
            <a:ext cx="4895850" cy="383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err="1" smtClean="0"/>
              <a:t>barh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4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수평방향 막대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</a:t>
            </a:r>
            <a:r>
              <a:rPr lang="ko-KR" altLang="en-US" dirty="0"/>
              <a:t>평</a:t>
            </a:r>
            <a:r>
              <a:rPr lang="ko-KR" altLang="en-US" dirty="0" smtClean="0"/>
              <a:t> 막대그래</a:t>
            </a:r>
            <a:r>
              <a:rPr lang="ko-KR" altLang="en-US" dirty="0"/>
              <a:t>프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수평 막대그래프를 그리기 위해서는 반대방향의 데이터 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minus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(-)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부여해야 함</a:t>
            </a:r>
            <a:endParaRPr lang="en-US" altLang="ko-KR" dirty="0" smtClean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8960"/>
            <a:ext cx="4924425" cy="35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1720" y="4678288"/>
            <a:ext cx="2376264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494116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m_pop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표시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 flipV="1">
            <a:off x="1691680" y="5264333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좌표 기준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하나의 리스트만 넣으면 리스트의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인식해서 그래프 표시</a:t>
            </a:r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8" y="2924944"/>
            <a:ext cx="42291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Pie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2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원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9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원을 그래프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800" dirty="0" smtClean="0"/>
              <a:t>색상 기본 순서 </a:t>
            </a:r>
            <a:r>
              <a:rPr lang="en-US" altLang="ko-KR" sz="1800" dirty="0" smtClean="0"/>
              <a:t>colors</a:t>
            </a:r>
            <a:r>
              <a:rPr lang="en-US" altLang="ko-KR" sz="1800" dirty="0"/>
              <a:t>=('b', 'g', 'r', 'c', 'm', 'y', 'k', 'w')</a:t>
            </a:r>
            <a:endParaRPr lang="en-US" altLang="ko-KR" sz="18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1151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9326"/>
            <a:ext cx="2752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pie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labels </a:t>
            </a:r>
            <a:r>
              <a:rPr lang="ko-KR" altLang="en-US" dirty="0" smtClean="0"/>
              <a:t>붙이기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데이터와</a:t>
            </a:r>
            <a:r>
              <a:rPr lang="en-US" altLang="ko-KR" dirty="0" smtClean="0"/>
              <a:t> labels</a:t>
            </a:r>
            <a:r>
              <a:rPr lang="ko-KR" altLang="en-US" dirty="0" smtClean="0"/>
              <a:t>를  받아 원을 그래프 표시</a:t>
            </a:r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03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4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err="1" smtClean="0"/>
              <a:t>histo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8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히스토그램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xlabel</a:t>
            </a:r>
            <a:r>
              <a:rPr lang="ko-KR" altLang="en-US" dirty="0" smtClean="0"/>
              <a:t>을 표시한 히스토그램 그리기</a:t>
            </a:r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219700" cy="43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2" y="2636912"/>
            <a:ext cx="5514975" cy="393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범주 나누기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데이터를 받아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범주로 나눠 그래프를 표시</a:t>
            </a:r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2936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그래프 내에 범주를 재정의해서 그래프를 그리기 </a:t>
            </a:r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068960"/>
            <a:ext cx="5562600" cy="321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 그래프 보기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normed</a:t>
            </a:r>
            <a:r>
              <a:rPr lang="ko-KR" altLang="en-US" dirty="0" smtClean="0"/>
              <a:t>를 사용하면 히스토그램 합이 </a:t>
            </a:r>
            <a:r>
              <a:rPr lang="en-US" altLang="ko-KR" dirty="0" smtClean="0"/>
              <a:t>1,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는 색깔</a:t>
            </a:r>
            <a:r>
              <a:rPr lang="en-US" altLang="ko-KR" dirty="0" smtClean="0"/>
              <a:t>, alpha</a:t>
            </a:r>
            <a:r>
              <a:rPr lang="ko-KR" altLang="en-US" dirty="0" smtClean="0"/>
              <a:t>는 투명도 표시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5616624" cy="394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색깔 바꾸기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facecolor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를 주고 색깔을 변경하기 </a:t>
            </a:r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9" y="2492896"/>
            <a:ext cx="5267325" cy="406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투명도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alpha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 주고 색깔에 대한 투명도를 조정하기  </a:t>
            </a:r>
            <a:endParaRPr lang="en-US" altLang="ko-KR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636912"/>
            <a:ext cx="5324475" cy="38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</a:t>
            </a:r>
            <a:r>
              <a:rPr lang="ko-KR" altLang="en-US" dirty="0" err="1" smtClean="0"/>
              <a:t>비율값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조정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normed</a:t>
            </a:r>
            <a:r>
              <a:rPr lang="ko-KR" altLang="en-US" dirty="0" smtClean="0"/>
              <a:t>에 </a:t>
            </a:r>
            <a:r>
              <a:rPr lang="en-US" altLang="ko-KR" dirty="0"/>
              <a:t>1</a:t>
            </a:r>
            <a:r>
              <a:rPr lang="ko-KR" altLang="en-US" dirty="0" smtClean="0"/>
              <a:t>를 주면 앞의 전체 비율이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처리 </a:t>
            </a:r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780928"/>
            <a:ext cx="5581650" cy="38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histtype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histtype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stepfilled</a:t>
            </a:r>
            <a:r>
              <a:rPr lang="ko-KR" altLang="en-US" dirty="0" smtClean="0"/>
              <a:t>를 주면 경계선이 없어짐 </a:t>
            </a:r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6429375" cy="39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Axes.hist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Cumulative</a:t>
            </a:r>
            <a:r>
              <a:rPr lang="ko-KR" altLang="en-US" dirty="0" smtClean="0"/>
              <a:t>는 누적 분포를 나타내는 그래프를 추가로 그리기 위한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5153025" cy="323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boxplot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9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box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%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inline </a:t>
            </a:r>
            <a:r>
              <a:rPr lang="ko-KR" altLang="en-US" dirty="0" smtClean="0"/>
              <a:t>명령을 먼저 실행해야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</a:t>
            </a:r>
            <a:r>
              <a:rPr lang="ko-KR" altLang="en-US" dirty="0" smtClean="0"/>
              <a:t>내에서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그래프가 보임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52936"/>
            <a:ext cx="571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r>
              <a:rPr lang="ko-KR" altLang="en-US" dirty="0" smtClean="0"/>
              <a:t>를 이용해서 처리</a:t>
            </a:r>
            <a:endParaRPr lang="en-US" altLang="ko-KR" dirty="0" smtClean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348880"/>
            <a:ext cx="5019675" cy="39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Axes </a:t>
            </a:r>
            <a:r>
              <a:rPr lang="ko-KR" altLang="en-US" dirty="0" smtClean="0"/>
              <a:t>객체 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Axes.boxplot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boxplot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처리</a:t>
            </a:r>
            <a:endParaRPr lang="en-US" altLang="ko-KR" dirty="0" smtClean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068960"/>
            <a:ext cx="47434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/>
              <a:t>image plot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이미</a:t>
            </a:r>
            <a:r>
              <a:rPr lang="ko-KR" altLang="en-US" dirty="0"/>
              <a:t>지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isshow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imshow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이용해서 이미지 출력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함수를 </a:t>
            </a:r>
            <a:r>
              <a:rPr lang="ko-KR" altLang="en-US" dirty="0" err="1" smtClean="0"/>
              <a:t>이용옆에</a:t>
            </a:r>
            <a:r>
              <a:rPr lang="ko-KR" altLang="en-US" dirty="0" smtClean="0"/>
              <a:t> 옆에 </a:t>
            </a:r>
            <a:r>
              <a:rPr lang="en-US" altLang="ko-KR" dirty="0" err="1" smtClean="0"/>
              <a:t>colorbar</a:t>
            </a:r>
            <a:r>
              <a:rPr lang="ko-KR" altLang="en-US" dirty="0" smtClean="0"/>
              <a:t>를 출력</a:t>
            </a:r>
            <a:endParaRPr lang="en-US" altLang="ko-KR" dirty="0" smtClean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40968"/>
            <a:ext cx="4457700" cy="34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image.read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읽고 이를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전환해서 </a:t>
            </a:r>
            <a:r>
              <a:rPr lang="en-US" altLang="ko-KR" dirty="0" err="1" smtClean="0"/>
              <a:t>imshow</a:t>
            </a:r>
            <a:r>
              <a:rPr lang="ko-KR" altLang="en-US" dirty="0" smtClean="0"/>
              <a:t>함수로 그래프 출력 </a:t>
            </a:r>
            <a:endParaRPr lang="en-US" altLang="ko-KR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01" y="2636912"/>
            <a:ext cx="4848225" cy="38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이미지 처리시 좌표축 제거하기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axis(‘off’)</a:t>
            </a:r>
            <a:r>
              <a:rPr lang="ko-KR" altLang="en-US" dirty="0" smtClean="0"/>
              <a:t>를 이용해서 이미지만 출력</a:t>
            </a:r>
            <a:endParaRPr lang="en-US" altLang="ko-KR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71" y="2708920"/>
            <a:ext cx="5000625" cy="381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pyplot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 err="1" smtClean="0"/>
              <a:t>logplot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함수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</a:t>
            </a:r>
            <a:r>
              <a:rPr lang="ko-KR" altLang="en-US" dirty="0" smtClean="0"/>
              <a:t> 그래프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여러 개의 선을 그리기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plot </a:t>
            </a:r>
            <a:r>
              <a:rPr lang="ko-KR" altLang="en-US" dirty="0" smtClean="0"/>
              <a:t>함수에 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그래프색과모양</a:t>
            </a:r>
            <a:r>
              <a:rPr lang="ko-KR" altLang="en-US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묶어서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표현해서 그리기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4429125" cy="384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627" y="4839543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y = 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y = x**3</a:t>
            </a:r>
          </a:p>
          <a:p>
            <a:r>
              <a:rPr lang="ko-KR" altLang="en-US" dirty="0" smtClean="0"/>
              <a:t>에 대한 함수의 그래프를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subplot </a:t>
            </a:r>
            <a:r>
              <a:rPr lang="ko-KR" altLang="en-US" dirty="0" smtClean="0"/>
              <a:t>사용시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Axes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Axes </a:t>
            </a:r>
            <a:r>
              <a:rPr lang="ko-KR" altLang="en-US" dirty="0" smtClean="0"/>
              <a:t>객체를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생성해서 그래프를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분리</a:t>
            </a:r>
            <a:endParaRPr lang="en-US" altLang="ko-KR" dirty="0" smtClean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08920"/>
            <a:ext cx="5591175" cy="37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1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semilogy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loglog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log</a:t>
            </a:r>
            <a:r>
              <a:rPr lang="ko-KR" altLang="en-US" dirty="0" smtClean="0"/>
              <a:t>를 처리한 결과를 그래프로 표시</a:t>
            </a:r>
            <a:endParaRPr lang="en-US" altLang="ko-KR" dirty="0" smtClean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86475" cy="344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71656" cy="44546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b="1" dirty="0"/>
              <a:t>Two-dimensional </a:t>
            </a:r>
            <a:r>
              <a:rPr lang="en-US" altLang="ko-KR" sz="7200" b="1" dirty="0" smtClean="0"/>
              <a:t>plots </a:t>
            </a:r>
            <a:r>
              <a:rPr lang="ko-KR" altLang="en-US" sz="7200" dirty="0" smtClean="0"/>
              <a:t>함수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8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Contour plots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데이터 구조 이해하기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meshgrid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같은 차원의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를생성</a:t>
            </a:r>
            <a:endParaRPr lang="en-US" altLang="ko-KR" dirty="0" smtClean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72" y="3501008"/>
            <a:ext cx="6448425" cy="29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Contour plots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Contour </a:t>
            </a:r>
            <a:r>
              <a:rPr lang="en-US" altLang="ko-KR" dirty="0" smtClean="0"/>
              <a:t>plots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여러 원에 대해 </a:t>
            </a:r>
            <a:r>
              <a:rPr lang="ko-KR" altLang="en-US" dirty="0" err="1" smtClean="0"/>
              <a:t>그래기</a:t>
            </a:r>
            <a:endParaRPr lang="en-US" altLang="ko-KR" dirty="0" smtClean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0928"/>
            <a:ext cx="6191250" cy="37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0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5656" y="1412776"/>
            <a:ext cx="7363544" cy="445462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err="1" smtClean="0"/>
              <a:t>MaTPLOTLIB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그래프 꾸미기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텍스트 처리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Moon Yong </a:t>
            </a:r>
            <a:r>
              <a:rPr lang="en-US" altLang="ko-KR" dirty="0" err="1" smtClean="0"/>
              <a:t>Joon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0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Basic text commands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Basic text commands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Basic text </a:t>
            </a:r>
            <a:r>
              <a:rPr lang="en-US" altLang="ko-KR" dirty="0" smtClean="0"/>
              <a:t>commands </a:t>
            </a:r>
            <a:r>
              <a:rPr lang="ko-KR" altLang="en-US" dirty="0" smtClean="0"/>
              <a:t>함수</a:t>
            </a:r>
            <a:r>
              <a:rPr lang="ko-KR" altLang="en-US" dirty="0"/>
              <a:t>들</a:t>
            </a:r>
            <a:endParaRPr lang="en-US" altLang="ko-KR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056784" cy="38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C51D712-51B0-49A5-812F-301BD2A5585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51D712-51B0-49A5-812F-301BD2A5585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81806</TotalTime>
  <Words>2472</Words>
  <Application>Microsoft Office PowerPoint</Application>
  <PresentationFormat>화면 슬라이드 쇼(4:3)</PresentationFormat>
  <Paragraphs>574</Paragraphs>
  <Slides>180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6" baseType="lpstr">
      <vt:lpstr>굴림</vt:lpstr>
      <vt:lpstr>맑은 고딕</vt:lpstr>
      <vt:lpstr>Lucida Sans Unicode</vt:lpstr>
      <vt:lpstr>Wingdings</vt:lpstr>
      <vt:lpstr>Wingdings 2</vt:lpstr>
      <vt:lpstr>가을</vt:lpstr>
      <vt:lpstr>Matplotlib 기초 이해하기</vt:lpstr>
      <vt:lpstr>참고자료</vt:lpstr>
      <vt:lpstr>MatPLOTLIB pyplot 기초 </vt:lpstr>
      <vt:lpstr>좌표이해하기 </vt:lpstr>
      <vt:lpstr> 좌표</vt:lpstr>
      <vt:lpstr> 좌표 기준</vt:lpstr>
      <vt:lpstr> jupyter 내에서 그래프 보기 </vt:lpstr>
      <vt:lpstr> jupyter notebook 실행</vt:lpstr>
      <vt:lpstr> 여러 개의 선을 그리기</vt:lpstr>
      <vt:lpstr>Plot 구조 이해하기 </vt:lpstr>
      <vt:lpstr> 내부 구조 이해하기1 : Line2D</vt:lpstr>
      <vt:lpstr> 내부 구조 이해하기 2 : Line2D </vt:lpstr>
      <vt:lpstr> 내부 구조 이해하기 3 : Line2D </vt:lpstr>
      <vt:lpstr>Text 구조 이해하기 </vt:lpstr>
      <vt:lpstr> 내부 구조 이해하기 :Text</vt:lpstr>
      <vt:lpstr> 그래프/캔버스 이해하기 </vt:lpstr>
      <vt:lpstr> 그래프 이해하기</vt:lpstr>
      <vt:lpstr> 캔버스 이해하기 1</vt:lpstr>
      <vt:lpstr> 캔버스 이해하기 2</vt:lpstr>
      <vt:lpstr> 캔버스 이해하기 3</vt:lpstr>
      <vt:lpstr>Seaborn 꾸미기 </vt:lpstr>
      <vt:lpstr>Seaborn 적용 꾸미기</vt:lpstr>
      <vt:lpstr>Seaborn install</vt:lpstr>
      <vt:lpstr>MatPLOTLIB pyplot plot 함수 </vt:lpstr>
      <vt:lpstr>선 그래프</vt:lpstr>
      <vt:lpstr> plot 함수 : 한축만 1</vt:lpstr>
      <vt:lpstr> plot 함수 : 한축만 2</vt:lpstr>
      <vt:lpstr> plot 함수 : x축과 y축 1</vt:lpstr>
      <vt:lpstr> plot 함수 : x축과 y축 2</vt:lpstr>
      <vt:lpstr> plot 함수 :두개 사용</vt:lpstr>
      <vt:lpstr> plot 함수 : marker 만들기</vt:lpstr>
      <vt:lpstr> plot 함수 :marker 넣기 1</vt:lpstr>
      <vt:lpstr> plot 함수: marker 넣기 2</vt:lpstr>
      <vt:lpstr> plot 함수 :marker 여러 개 넣기 </vt:lpstr>
      <vt:lpstr> plot 함수 : marker keyword  </vt:lpstr>
      <vt:lpstr> plot 함수 : label</vt:lpstr>
      <vt:lpstr> plot 함수 : linewidth</vt:lpstr>
      <vt:lpstr>Line2D 클래스</vt:lpstr>
      <vt:lpstr> Line2D property</vt:lpstr>
      <vt:lpstr> setp 함수로 Line2D 세팅하기</vt:lpstr>
      <vt:lpstr>Axes 객체 처리</vt:lpstr>
      <vt:lpstr> Figure/Axes 객체 생성</vt:lpstr>
      <vt:lpstr> Axes 내의 메소드 세팅</vt:lpstr>
      <vt:lpstr> tight_layout 처리</vt:lpstr>
      <vt:lpstr> tight_layout 처리</vt:lpstr>
      <vt:lpstr>MatPLOTLIB pyplot  scatter  함수 </vt:lpstr>
      <vt:lpstr>점 그래프</vt:lpstr>
      <vt:lpstr> scatter 함수 : 분포점을 그리기</vt:lpstr>
      <vt:lpstr> scatter 함수 : 모양과 색 입히기 </vt:lpstr>
      <vt:lpstr>MatPLOTLIB pyplot bar 함수 </vt:lpstr>
      <vt:lpstr>막대 그래프</vt:lpstr>
      <vt:lpstr>bar함수 : 기본 </vt:lpstr>
      <vt:lpstr>bar함수 : 폭 늘리기 </vt:lpstr>
      <vt:lpstr>bar함수 : 폭 줄이기 </vt:lpstr>
      <vt:lpstr>다중 막대그래프</vt:lpstr>
      <vt:lpstr>bar함수 : 다중 막대그래프</vt:lpstr>
      <vt:lpstr>MatPLOTLIB pyplot barh 함수 </vt:lpstr>
      <vt:lpstr>수평방향 막대 그래프</vt:lpstr>
      <vt:lpstr>barh함수 : 수평 막대그래프</vt:lpstr>
      <vt:lpstr>MatPLOTLIB pyplot Pie 함수 </vt:lpstr>
      <vt:lpstr>원 그래프</vt:lpstr>
      <vt:lpstr> pie함수 : </vt:lpstr>
      <vt:lpstr> pie함수 : labels 붙이기 </vt:lpstr>
      <vt:lpstr>MatPLOTLIB pyplot histo 함수 </vt:lpstr>
      <vt:lpstr>히스토그램 그래프</vt:lpstr>
      <vt:lpstr> hist함수 : 기본</vt:lpstr>
      <vt:lpstr> hist함수 : 범주 나누기 1 </vt:lpstr>
      <vt:lpstr> hist함수 : 범주 나누기 2 </vt:lpstr>
      <vt:lpstr> hist함수 : 내부에 그리기</vt:lpstr>
      <vt:lpstr> hist함수 :파라미터</vt:lpstr>
      <vt:lpstr> hist함수 : 색깔 바꾸기</vt:lpstr>
      <vt:lpstr> hist함수 : 투명도 조정</vt:lpstr>
      <vt:lpstr> hist함수 : 전체 비율값 1로 조정</vt:lpstr>
      <vt:lpstr> hist함수 : histtype</vt:lpstr>
      <vt:lpstr>Axes 객체 처리</vt:lpstr>
      <vt:lpstr> Axes.hist 메소드</vt:lpstr>
      <vt:lpstr>MatPLOTLIB pyplot boxplot함수 </vt:lpstr>
      <vt:lpstr>box 그래프</vt:lpstr>
      <vt:lpstr> Axes.boxplot 메소드</vt:lpstr>
      <vt:lpstr> boxplot 함수</vt:lpstr>
      <vt:lpstr>Axes 객체 처리</vt:lpstr>
      <vt:lpstr> Axes.boxplot 메소드</vt:lpstr>
      <vt:lpstr>MatPLOTLIB pyplot image plot함수 </vt:lpstr>
      <vt:lpstr>이미지 그래프</vt:lpstr>
      <vt:lpstr> isshow() 함수</vt:lpstr>
      <vt:lpstr> image.read 함수</vt:lpstr>
      <vt:lpstr> 이미지 처리시 좌표축 제거하기</vt:lpstr>
      <vt:lpstr>MatPLOTLIB pyplot logplot 함수 </vt:lpstr>
      <vt:lpstr>log 그래프</vt:lpstr>
      <vt:lpstr> subplot 사용시 2개 Axes 생성</vt:lpstr>
      <vt:lpstr> semilogy/loglog 함수</vt:lpstr>
      <vt:lpstr>MatPLOTLIB Two-dimensional plots 함수</vt:lpstr>
      <vt:lpstr>Contour plots</vt:lpstr>
      <vt:lpstr> 데이터 구조 이해하기</vt:lpstr>
      <vt:lpstr> Contour plots</vt:lpstr>
      <vt:lpstr>MaTPLOTLIB 그래프 꾸미기 텍스트 처리 </vt:lpstr>
      <vt:lpstr>Basic text commands</vt:lpstr>
      <vt:lpstr> Basic text commands</vt:lpstr>
      <vt:lpstr>text</vt:lpstr>
      <vt:lpstr> text 함수 :  기초 </vt:lpstr>
      <vt:lpstr> text 함수 :  좌표에 따른 표시 </vt:lpstr>
      <vt:lpstr> text 함수 :  위치 지정 1</vt:lpstr>
      <vt:lpstr> text 함수 :  위치 지정 2</vt:lpstr>
      <vt:lpstr> text 함수 :latex로 기호 표시</vt:lpstr>
      <vt:lpstr> text 함수 :  text 붙이기 </vt:lpstr>
      <vt:lpstr> title</vt:lpstr>
      <vt:lpstr> title 함수 :  제목 붙이기 </vt:lpstr>
      <vt:lpstr> title 함수 :  font/color 처리 </vt:lpstr>
      <vt:lpstr> label</vt:lpstr>
      <vt:lpstr> ylabel 함수 :  label 붙이기 </vt:lpstr>
      <vt:lpstr> xlabel 함수 :  label 붙이기 </vt:lpstr>
      <vt:lpstr> xlabel 함수 :  font/color </vt:lpstr>
      <vt:lpstr>annotate</vt:lpstr>
      <vt:lpstr> annotate 함수 : 기초</vt:lpstr>
      <vt:lpstr>  xycoords/textcoords :1</vt:lpstr>
      <vt:lpstr>xycoords/textcoords : 값 설명</vt:lpstr>
      <vt:lpstr> annotate 함수 : 실행</vt:lpstr>
      <vt:lpstr> annotate 함수 : arrowpros</vt:lpstr>
      <vt:lpstr>matplotlib.patches.Polygon, </vt:lpstr>
      <vt:lpstr>Method 사용하기</vt:lpstr>
      <vt:lpstr>Figure 메소드 사용 </vt:lpstr>
      <vt:lpstr>Figure 메소드 사용: 결과 </vt:lpstr>
      <vt:lpstr>MaTPLOTLIB 화면 꾸미기  </vt:lpstr>
      <vt:lpstr> figure/subplot</vt:lpstr>
      <vt:lpstr> figure 함수 :  기초 </vt:lpstr>
      <vt:lpstr> subplot함수 :  캔버스를 분리 1</vt:lpstr>
      <vt:lpstr> subplot함수 :  캔버스를 분리 2</vt:lpstr>
      <vt:lpstr> figure/subplot함수 : 예시</vt:lpstr>
      <vt:lpstr> figure/subplot: 여러 개 분리</vt:lpstr>
      <vt:lpstr> Figure class</vt:lpstr>
      <vt:lpstr> add_subplot/add_axes 메소드</vt:lpstr>
      <vt:lpstr>첫번째 그래프 표시</vt:lpstr>
      <vt:lpstr>첫번째 그래프에 label 추가</vt:lpstr>
      <vt:lpstr>첫번째 그래프 지우려면</vt:lpstr>
      <vt:lpstr>MaTPLOTLIB 좌표 그리기  </vt:lpstr>
      <vt:lpstr> axis </vt:lpstr>
      <vt:lpstr> axis 함수  이해하기</vt:lpstr>
      <vt:lpstr> ticks </vt:lpstr>
      <vt:lpstr> ticks 함수 : 축 넣기</vt:lpstr>
      <vt:lpstr>limit</vt:lpstr>
      <vt:lpstr> lim 함수 : 축 넣기</vt:lpstr>
      <vt:lpstr>scale</vt:lpstr>
      <vt:lpstr> scale 함수 : 축 자동 변환</vt:lpstr>
      <vt:lpstr>legend</vt:lpstr>
      <vt:lpstr>기본 </vt:lpstr>
      <vt:lpstr>범주 붙이기 </vt:lpstr>
      <vt:lpstr>2개 범주 </vt:lpstr>
      <vt:lpstr>plot(label) 이용 : 1</vt:lpstr>
      <vt:lpstr> plot(label) 이용 : 2</vt:lpstr>
      <vt:lpstr>범주 위치 지정</vt:lpstr>
      <vt:lpstr>MaTPLOTLIB 파일처리  </vt:lpstr>
      <vt:lpstr>파일 처리 하기</vt:lpstr>
      <vt:lpstr> plot 함수 : file 읽고 처리</vt:lpstr>
      <vt:lpstr>결과를 PDF 처리하기</vt:lpstr>
      <vt:lpstr> savefig 함수</vt:lpstr>
      <vt:lpstr>Docker에서  jupyter notebok 설정 </vt:lpstr>
      <vt:lpstr>Windows 환경</vt:lpstr>
      <vt:lpstr>  widndows 조건</vt:lpstr>
      <vt:lpstr>  widndows7 추가 업데이트</vt:lpstr>
      <vt:lpstr>Docker 설치</vt:lpstr>
      <vt:lpstr>  docker 다운로드 및 설치</vt:lpstr>
      <vt:lpstr>  docker : 터미널 구동</vt:lpstr>
      <vt:lpstr>  docker : vdocker 만들기</vt:lpstr>
      <vt:lpstr> docker-machien 확인 방법</vt:lpstr>
      <vt:lpstr> docker-machien : error 처리</vt:lpstr>
      <vt:lpstr>Docker 환경 세팅</vt:lpstr>
      <vt:lpstr> windows :docker환경 세팅</vt:lpstr>
      <vt:lpstr>Docker 내에서 사용하기</vt:lpstr>
      <vt:lpstr> windows :docker환경 세팅</vt:lpstr>
      <vt:lpstr>Jupyter notebook 사용하기</vt:lpstr>
      <vt:lpstr> tensorflow 실행</vt:lpstr>
      <vt:lpstr> jupyter notebook 실행</vt:lpstr>
      <vt:lpstr>Python  module install/ upgrade</vt:lpstr>
      <vt:lpstr>Python 모듈 추가하기</vt:lpstr>
      <vt:lpstr>Jupyter notebook 에서 모듈조회</vt:lpstr>
      <vt:lpstr>Python 모듈 추가하기</vt:lpstr>
      <vt:lpstr>Docker 명령으로 컨테이너 확인</vt:lpstr>
      <vt:lpstr>Docker 명령으로 모듈 추가</vt:lpstr>
      <vt:lpstr>Jupyter notebook 에서 모듈 추가</vt:lpstr>
      <vt:lpstr>참고자료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유성준</cp:lastModifiedBy>
  <cp:revision>965</cp:revision>
  <dcterms:created xsi:type="dcterms:W3CDTF">2015-12-01T07:34:30Z</dcterms:created>
  <dcterms:modified xsi:type="dcterms:W3CDTF">2017-03-16T01:10:53Z</dcterms:modified>
</cp:coreProperties>
</file>